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73" d="100"/>
          <a:sy n="73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0.98809999999999998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0548351968E-2"/>
          <c:y val="0.8295814353960671"/>
          <c:w val="0.8890874880629982"/>
          <c:h val="0.15388394345072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</c:v>
                </c:pt>
                <c:pt idx="6">
                  <c:v>DIF Torreón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0.97660000000000002</c:v>
                </c:pt>
                <c:pt idx="1">
                  <c:v>0.96089999999999998</c:v>
                </c:pt>
                <c:pt idx="2">
                  <c:v>0.89839999999999998</c:v>
                </c:pt>
                <c:pt idx="3">
                  <c:v>0.89059999999999995</c:v>
                </c:pt>
                <c:pt idx="4">
                  <c:v>0.91410000000000002</c:v>
                </c:pt>
                <c:pt idx="5">
                  <c:v>0.88280000000000003</c:v>
                </c:pt>
                <c:pt idx="6">
                  <c:v>0.94530000000000003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DIF</c:v>
                </c:pt>
                <c:pt idx="1">
                  <c:v>Sindicato Único de Empleados al Servicio R. Aytoo. Torreón</c:v>
                </c:pt>
                <c:pt idx="2">
                  <c:v>Sindicato Único de Trabajadores al servicio del Municipio de San Pedro</c:v>
                </c:pt>
                <c:pt idx="3">
                  <c:v>SNTE 35</c:v>
                </c:pt>
                <c:pt idx="4">
                  <c:v>SNTE 38</c:v>
                </c:pt>
                <c:pt idx="5">
                  <c:v>SUTGE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0.96550000000000002</c:v>
                </c:pt>
                <c:pt idx="1">
                  <c:v>0.96550000000000002</c:v>
                </c:pt>
                <c:pt idx="2">
                  <c:v>0.48280000000000001</c:v>
                </c:pt>
                <c:pt idx="3">
                  <c:v>0.2414</c:v>
                </c:pt>
                <c:pt idx="4">
                  <c:v>0.89659999999999995</c:v>
                </c:pt>
                <c:pt idx="5">
                  <c:v>0.93100000000000005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Centro Cultural Arocena Laguna A.C.</c:v>
                </c:pt>
                <c:pt idx="1">
                  <c:v>Artesénica</c:v>
                </c:pt>
                <c:pt idx="2">
                  <c:v>Cluster</c:v>
                </c:pt>
                <c:pt idx="3">
                  <c:v>Centro De Rehabilitación Infantil Teleton Coahuila (CRIT)</c:v>
                </c:pt>
                <c:pt idx="4">
                  <c:v>Teatro Nazas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0.8</c:v>
                </c:pt>
                <c:pt idx="3" formatCode="0.00%">
                  <c:v>0.9667</c:v>
                </c:pt>
                <c:pt idx="4" formatCode="0.00%">
                  <c:v>0.93330000000000002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0.97760000000000002</c:v>
                </c:pt>
                <c:pt idx="1">
                  <c:v>0.98440000000000005</c:v>
                </c:pt>
                <c:pt idx="2">
                  <c:v>0.97760000000000002</c:v>
                </c:pt>
                <c:pt idx="3">
                  <c:v>0.98509999999999998</c:v>
                </c:pt>
                <c:pt idx="4">
                  <c:v>0.98509999999999998</c:v>
                </c:pt>
                <c:pt idx="5">
                  <c:v>0.97009999999999996</c:v>
                </c:pt>
                <c:pt idx="6">
                  <c:v>0.99429999999999996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Empoderamiento y Justicia de la Mujer</c:v>
                </c:pt>
                <c:pt idx="3">
                  <c:v>Colegio de Bachilleres de Coahuila (COBAC)</c:v>
                </c:pt>
                <c:pt idx="4">
                  <c:v>Colegio de Educación Profesional Técnica del Estado de Coahuila (CONALEP)</c:v>
                </c:pt>
                <c:pt idx="5">
                  <c:v>Colegio de Estudios Cientificos y Tecnologícos (CECYTEC)</c:v>
                </c:pt>
                <c:pt idx="6">
                  <c:v>Comisión de Busqueda del Estado de Coahuila de Zaragoza</c:v>
                </c:pt>
                <c:pt idx="7">
                  <c:v>Comisión Estatal de Aguas y Saneamiento (CEAS)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0.99250000000000005</c:v>
                </c:pt>
                <c:pt idx="1">
                  <c:v>0.94030000000000002</c:v>
                </c:pt>
                <c:pt idx="2">
                  <c:v>0.97009999999999996</c:v>
                </c:pt>
                <c:pt idx="3">
                  <c:v>0.93330000000000002</c:v>
                </c:pt>
                <c:pt idx="4">
                  <c:v>0.96619999999999995</c:v>
                </c:pt>
                <c:pt idx="5">
                  <c:v>0.99250000000000005</c:v>
                </c:pt>
                <c:pt idx="6">
                  <c:v>0.97009999999999996</c:v>
                </c:pt>
                <c:pt idx="7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0.99329999999999996</c:v>
                </c:pt>
                <c:pt idx="1">
                  <c:v>0.98670000000000002</c:v>
                </c:pt>
                <c:pt idx="2" formatCode="0%">
                  <c:v>0.98</c:v>
                </c:pt>
                <c:pt idx="3">
                  <c:v>0.98670000000000002</c:v>
                </c:pt>
                <c:pt idx="4">
                  <c:v>0.95330000000000004</c:v>
                </c:pt>
                <c:pt idx="5" formatCode="0%">
                  <c:v>0.96</c:v>
                </c:pt>
                <c:pt idx="6" formatCode="0%">
                  <c:v>0.96</c:v>
                </c:pt>
                <c:pt idx="7">
                  <c:v>0.9667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0.94889999999999997</c:v>
                </c:pt>
                <c:pt idx="1">
                  <c:v>0.85799999999999998</c:v>
                </c:pt>
                <c:pt idx="2">
                  <c:v>0.98860000000000003</c:v>
                </c:pt>
                <c:pt idx="3">
                  <c:v>0.94320000000000004</c:v>
                </c:pt>
                <c:pt idx="4">
                  <c:v>0.94889999999999997</c:v>
                </c:pt>
                <c:pt idx="5">
                  <c:v>0.82389999999999997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COCCAM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0.98409999999999997</c:v>
                </c:pt>
                <c:pt idx="1">
                  <c:v>0.98550000000000004</c:v>
                </c:pt>
                <c:pt idx="2">
                  <c:v>0.92669999999999997</c:v>
                </c:pt>
                <c:pt idx="3" formatCode="0%">
                  <c:v>1</c:v>
                </c:pt>
                <c:pt idx="4">
                  <c:v>0.98680000000000001</c:v>
                </c:pt>
                <c:pt idx="5">
                  <c:v>0.98750000000000004</c:v>
                </c:pt>
                <c:pt idx="6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Partido Verde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0.92649999999999999</c:v>
                </c:pt>
                <c:pt idx="1">
                  <c:v>0.98529999999999995</c:v>
                </c:pt>
                <c:pt idx="2">
                  <c:v>0.97789999999999999</c:v>
                </c:pt>
                <c:pt idx="3">
                  <c:v>0.69120000000000004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0.96379999999999999</c:v>
                </c:pt>
                <c:pt idx="1">
                  <c:v>0.86960000000000004</c:v>
                </c:pt>
                <c:pt idx="2">
                  <c:v>0.83330000000000004</c:v>
                </c:pt>
                <c:pt idx="3">
                  <c:v>0.96379999999999999</c:v>
                </c:pt>
                <c:pt idx="4">
                  <c:v>0.96379999999999999</c:v>
                </c:pt>
                <c:pt idx="5">
                  <c:v>0.92030000000000001</c:v>
                </c:pt>
                <c:pt idx="6" formatCode="0%">
                  <c:v>0.5</c:v>
                </c:pt>
                <c:pt idx="7">
                  <c:v>0.90580000000000005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06/09/2022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</a:t>
            </a:r>
            <a:r>
              <a:rPr lang="es-MX" baseline="0" dirty="0" smtClean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 Trimestre 2022.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96.07%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34048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70660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38940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92.93%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17630986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 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</a:t>
            </a:r>
            <a:r>
              <a:rPr lang="es-ES" sz="2000" b="1" noProof="1" smtClean="0"/>
              <a:t>Educativos 92.93%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06578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90.42%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6512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09579053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 smtClean="0">
                <a:solidFill>
                  <a:schemeClr val="bg1"/>
                </a:solidFill>
              </a:rPr>
              <a:t>Municipios     </a:t>
            </a:r>
            <a:r>
              <a:rPr lang="es-ES" noProof="1" smtClean="0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90.42%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70645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01541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90.42%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71537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59183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98.15%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18822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03938911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81.62%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08887"/>
              </p:ext>
            </p:extLst>
          </p:nvPr>
        </p:nvGraphicFramePr>
        <p:xfrm>
          <a:off x="767408" y="1988840"/>
          <a:ext cx="4392488" cy="32105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92.65%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484222222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91.92 %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82779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800661263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91.92%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01014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98.55%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97.83%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91.30%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89.86%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99.28%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97.83%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92.75%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97.10%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95.65%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21930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99.28%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94.93%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79543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97.66%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96.09%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89.84%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89.06%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91.41%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 (COPRODER)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88.28%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94.53%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92.61%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26536375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86993"/>
              </p:ext>
            </p:extLst>
          </p:nvPr>
        </p:nvGraphicFramePr>
        <p:xfrm>
          <a:off x="3434017" y="1052736"/>
          <a:ext cx="5090367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95.31%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80.47%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96.09%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97.66%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Víal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96.09%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91.41%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92.61%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64.04%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55343"/>
              </p:ext>
            </p:extLst>
          </p:nvPr>
        </p:nvGraphicFramePr>
        <p:xfrm>
          <a:off x="695400" y="1130158"/>
          <a:ext cx="4824536" cy="47471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96.55%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96.55%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48.28%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24.14%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89.66%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93.10%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9802504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84%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06549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</a:t>
                      </a:r>
                      <a:r>
                        <a:rPr lang="es-MX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Arocena</a:t>
                      </a:r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</a:t>
                      </a:r>
                      <a:r>
                        <a:rPr lang="es-MX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Teleton</a:t>
                      </a:r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96.67%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93.33%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3832330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23795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0540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0510023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83140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99.41%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92497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98.41%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38987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98.44%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52646707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27352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99.39%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96.58%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69562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Descentralizados 96.07%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21837"/>
              </p:ext>
            </p:extLst>
          </p:nvPr>
        </p:nvGraphicFramePr>
        <p:xfrm>
          <a:off x="335360" y="1090485"/>
          <a:ext cx="5040560" cy="47125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9298783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50597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99130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23419</TotalTime>
  <Words>1852</Words>
  <Application>Microsoft Office PowerPoint</Application>
  <PresentationFormat>Panorámica</PresentationFormat>
  <Paragraphs>544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2°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963</cp:revision>
  <cp:lastPrinted>2016-11-03T16:29:35Z</cp:lastPrinted>
  <dcterms:created xsi:type="dcterms:W3CDTF">2015-03-28T20:05:05Z</dcterms:created>
  <dcterms:modified xsi:type="dcterms:W3CDTF">2022-09-06T20:54:42Z</dcterms:modified>
</cp:coreProperties>
</file>